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444" r:id="rId3"/>
    <p:sldId id="445" r:id="rId4"/>
    <p:sldId id="446" r:id="rId5"/>
    <p:sldId id="449" r:id="rId6"/>
    <p:sldId id="459" r:id="rId7"/>
    <p:sldId id="458" r:id="rId8"/>
    <p:sldId id="457" r:id="rId9"/>
    <p:sldId id="453" r:id="rId10"/>
    <p:sldId id="447" r:id="rId11"/>
    <p:sldId id="450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Noto Sans" panose="020B0502040504020204" pitchFamily="34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07"/>
    <p:restoredTop sz="85908"/>
  </p:normalViewPr>
  <p:slideViewPr>
    <p:cSldViewPr snapToGrid="0">
      <p:cViewPr varScale="1">
        <p:scale>
          <a:sx n="132" d="100"/>
          <a:sy n="132" d="100"/>
        </p:scale>
        <p:origin x="17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a537721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a537721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0" i="0" dirty="0">
              <a:solidFill>
                <a:srgbClr val="24292F"/>
              </a:solidFill>
              <a:effectLst/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0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a537721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a537721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23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a537721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a537721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4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a537721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a537721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79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a537721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a537721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667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a537721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a537721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21293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a537721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a537721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75602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a537721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a537721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494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a537721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a537721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913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a537721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a537721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38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 indent="-323850">
              <a:lnSpc>
                <a:spcPct val="150000"/>
              </a:lnSpc>
              <a:buSzPts val="1500"/>
            </a:pPr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hyperlink" Target="mailto:xiexiaohui@tsinghua.edu.cn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/>
              <a:t>Large Language Model (LLM) for Networking: an Overview</a:t>
            </a:r>
            <a:endParaRPr sz="28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Xiaohui</a:t>
            </a:r>
            <a:r>
              <a:rPr lang="en" b="1" dirty="0"/>
              <a:t> </a:t>
            </a:r>
            <a:r>
              <a:rPr lang="en" b="1" dirty="0" err="1"/>
              <a:t>Xie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Tsinghua University, China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hlinkClick r:id="rId5"/>
              </a:rPr>
              <a:t>xiexiaohui</a:t>
            </a:r>
            <a:r>
              <a:rPr lang="en" dirty="0">
                <a:hlinkClick r:id="rId5"/>
              </a:rPr>
              <a:t>@</a:t>
            </a:r>
            <a:r>
              <a:rPr lang="en-US" dirty="0">
                <a:hlinkClick r:id="rId5"/>
              </a:rPr>
              <a:t>t</a:t>
            </a:r>
            <a:r>
              <a:rPr lang="en" dirty="0">
                <a:hlinkClick r:id="rId5"/>
              </a:rPr>
              <a:t>singhua.edu.cn</a:t>
            </a:r>
            <a:r>
              <a:rPr lang="en" dirty="0"/>
              <a:t>  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7950" y="2479350"/>
            <a:ext cx="76881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IETF 119 @ Brisbane</a:t>
            </a:r>
            <a:endParaRPr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7D7E9B-5088-054A-82D5-54972CDB5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0</a:t>
            </a:fld>
            <a:endParaRPr lang="e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A65334-7403-F85C-2D8C-C6EC1ED96E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13" y="3099783"/>
            <a:ext cx="1693761" cy="8980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1069A8-4A30-3D73-3E12-4A98AFE8D21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50" y="3101664"/>
            <a:ext cx="894005" cy="9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LLM-in-the-loop Architecture for Networking</a:t>
            </a:r>
            <a:endParaRPr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CEAF49-084F-DB4F-B09B-54B9DC8FA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C4E3DB-581D-1E9D-1C74-78CF7035A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1" y="562214"/>
            <a:ext cx="8316798" cy="45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7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63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LLM-in-the-loop Architecture for Networking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390825"/>
            <a:ext cx="7883608" cy="3255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23850">
              <a:lnSpc>
                <a:spcPct val="150000"/>
              </a:lnSpc>
              <a:buSzPts val="1500"/>
            </a:pPr>
            <a:r>
              <a:rPr lang="en-US" altLang="zh-CN" sz="1600" dirty="0"/>
              <a:t>Challenges</a:t>
            </a:r>
          </a:p>
          <a:p>
            <a:pPr lvl="1" indent="-323850">
              <a:lnSpc>
                <a:spcPct val="150000"/>
              </a:lnSpc>
              <a:spcBef>
                <a:spcPts val="0"/>
              </a:spcBef>
              <a:buSzPts val="1500"/>
              <a:buChar char="●"/>
            </a:pPr>
            <a:r>
              <a:rPr lang="en-US" altLang="zh-CN" sz="1400" dirty="0"/>
              <a:t>Developing methods to </a:t>
            </a:r>
            <a:r>
              <a:rPr lang="en-US" altLang="zh-CN" sz="1400" b="1" dirty="0">
                <a:solidFill>
                  <a:schemeClr val="accent3"/>
                </a:solidFill>
              </a:rPr>
              <a:t>represent heterogeneous network information </a:t>
            </a:r>
            <a:r>
              <a:rPr lang="en-US" altLang="zh-CN" sz="1400" dirty="0"/>
              <a:t>in a manner comprehensible to LLMs.</a:t>
            </a:r>
          </a:p>
          <a:p>
            <a:pPr lvl="1" indent="-323850">
              <a:lnSpc>
                <a:spcPct val="150000"/>
              </a:lnSpc>
              <a:spcBef>
                <a:spcPts val="0"/>
              </a:spcBef>
              <a:buSzPts val="1500"/>
              <a:buChar char="●"/>
            </a:pPr>
            <a:r>
              <a:rPr lang="en-US" altLang="zh-CN" sz="1400" dirty="0"/>
              <a:t>Clarifying LLMs' </a:t>
            </a:r>
            <a:r>
              <a:rPr lang="en-US" altLang="zh-CN" sz="1400" b="1" dirty="0">
                <a:solidFill>
                  <a:schemeClr val="accent3"/>
                </a:solidFill>
              </a:rPr>
              <a:t>roles in specific tasks </a:t>
            </a:r>
            <a:r>
              <a:rPr lang="en-US" altLang="zh-CN" sz="1400" dirty="0"/>
              <a:t>to prevent hallucinations and ensure desired outcomes.</a:t>
            </a:r>
          </a:p>
          <a:p>
            <a:pPr lvl="1" indent="-323850">
              <a:lnSpc>
                <a:spcPct val="150000"/>
              </a:lnSpc>
              <a:spcBef>
                <a:spcPts val="0"/>
              </a:spcBef>
              <a:buSzPts val="1500"/>
              <a:buChar char="●"/>
            </a:pPr>
            <a:r>
              <a:rPr lang="en-US" altLang="zh-CN" sz="1400" dirty="0"/>
              <a:t>Ensuring the </a:t>
            </a:r>
            <a:r>
              <a:rPr lang="en-US" altLang="zh-CN" sz="1400" b="1" dirty="0">
                <a:solidFill>
                  <a:schemeClr val="accent3"/>
                </a:solidFill>
              </a:rPr>
              <a:t>correctness and safety</a:t>
            </a:r>
            <a:r>
              <a:rPr lang="en-US" altLang="zh-CN" sz="1400" dirty="0"/>
              <a:t> of LLM-generated outputs, such as network management commands.</a:t>
            </a:r>
          </a:p>
          <a:p>
            <a:pPr lvl="1" indent="-323850">
              <a:lnSpc>
                <a:spcPct val="150000"/>
              </a:lnSpc>
              <a:spcBef>
                <a:spcPts val="0"/>
              </a:spcBef>
              <a:buSzPts val="1500"/>
              <a:buChar char="●"/>
            </a:pPr>
            <a:r>
              <a:rPr lang="en-US" altLang="zh-CN" sz="1400" dirty="0"/>
              <a:t>Constructing a blueprint for future </a:t>
            </a:r>
            <a:r>
              <a:rPr lang="en-US" altLang="zh-CN" sz="1400" b="1" dirty="0">
                <a:solidFill>
                  <a:schemeClr val="accent3"/>
                </a:solidFill>
              </a:rPr>
              <a:t>LLM-based autonomous network systems</a:t>
            </a:r>
            <a:r>
              <a:rPr lang="en-US" altLang="zh-CN" sz="1400" dirty="0"/>
              <a:t>, focusing on reliability and efficiency.</a:t>
            </a:r>
          </a:p>
          <a:p>
            <a:pPr lvl="1" indent="-323850">
              <a:lnSpc>
                <a:spcPct val="150000"/>
              </a:lnSpc>
              <a:spcBef>
                <a:spcPts val="0"/>
              </a:spcBef>
              <a:buSzPts val="1500"/>
              <a:buChar char="●"/>
            </a:pPr>
            <a:endParaRPr lang="en-US" altLang="zh-CN" sz="1400" dirty="0"/>
          </a:p>
          <a:p>
            <a:pPr marL="590550" lvl="1" indent="0">
              <a:lnSpc>
                <a:spcPct val="150000"/>
              </a:lnSpc>
              <a:spcBef>
                <a:spcPts val="0"/>
              </a:spcBef>
              <a:buSzPts val="1500"/>
              <a:buNone/>
            </a:pPr>
            <a:endParaRPr lang="en-US" altLang="zh-CN" sz="1400" dirty="0"/>
          </a:p>
          <a:p>
            <a:pPr lvl="1" indent="-323850">
              <a:lnSpc>
                <a:spcPct val="150000"/>
              </a:lnSpc>
              <a:spcBef>
                <a:spcPts val="0"/>
              </a:spcBef>
              <a:buSzPts val="1500"/>
              <a:buChar char="●"/>
            </a:pPr>
            <a:endParaRPr lang="en-US" altLang="zh-CN" sz="1400" dirty="0"/>
          </a:p>
          <a:p>
            <a:pPr lvl="1" indent="-323850">
              <a:lnSpc>
                <a:spcPct val="150000"/>
              </a:lnSpc>
              <a:spcBef>
                <a:spcPts val="0"/>
              </a:spcBef>
              <a:buSzPts val="1500"/>
              <a:buChar char="●"/>
            </a:pPr>
            <a:endParaRPr lang="en-US" altLang="zh-CN" sz="1400" dirty="0"/>
          </a:p>
          <a:p>
            <a:pPr lvl="1" indent="-323850">
              <a:lnSpc>
                <a:spcPct val="150000"/>
              </a:lnSpc>
              <a:spcBef>
                <a:spcPts val="0"/>
              </a:spcBef>
              <a:buSzPts val="1500"/>
              <a:buChar char="●"/>
            </a:pPr>
            <a:endParaRPr lang="en-US" altLang="zh-CN" sz="1400" dirty="0"/>
          </a:p>
          <a:p>
            <a:pPr marL="133350" lvl="0" indent="0">
              <a:lnSpc>
                <a:spcPct val="150000"/>
              </a:lnSpc>
              <a:buSzPts val="1500"/>
              <a:buNone/>
            </a:pPr>
            <a:endParaRPr lang="en-US" altLang="zh-CN" sz="1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CEAF49-084F-DB4F-B09B-54B9DC8FA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10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63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390825"/>
            <a:ext cx="7883608" cy="3255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23850">
              <a:lnSpc>
                <a:spcPct val="150000"/>
              </a:lnSpc>
              <a:buSzPts val="1500"/>
            </a:pPr>
            <a:r>
              <a:rPr lang="en-US" altLang="zh-CN" sz="1600" dirty="0"/>
              <a:t>The emergence of </a:t>
            </a:r>
            <a:r>
              <a:rPr lang="en-US" altLang="zh-CN" sz="1600" dirty="0" err="1"/>
              <a:t>ChatGPT</a:t>
            </a:r>
            <a:r>
              <a:rPr lang="en-US" altLang="zh-CN" sz="1600" dirty="0"/>
              <a:t> has marked the beginning of a rapid development era for the large language model (LLM) and the generative AI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CEAF49-084F-DB4F-B09B-54B9DC8FA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5" name="图片 4" descr="640">
            <a:extLst>
              <a:ext uri="{FF2B5EF4-FFF2-40B4-BE49-F238E27FC236}">
                <a16:creationId xmlns:a16="http://schemas.microsoft.com/office/drawing/2014/main" id="{A05021E9-B576-8994-935B-DAD667578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14"/>
          <a:stretch/>
        </p:blipFill>
        <p:spPr>
          <a:xfrm>
            <a:off x="1093244" y="2266451"/>
            <a:ext cx="2357880" cy="23850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4D5ADE-769E-6550-3133-AC3E21C3D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37" y="2288097"/>
            <a:ext cx="5039721" cy="2311451"/>
          </a:xfrm>
          <a:prstGeom prst="rect">
            <a:avLst/>
          </a:prstGeom>
        </p:spPr>
      </p:pic>
      <p:sp>
        <p:nvSpPr>
          <p:cNvPr id="7" name="Google Shape;100;p15">
            <a:extLst>
              <a:ext uri="{FF2B5EF4-FFF2-40B4-BE49-F238E27FC236}">
                <a16:creationId xmlns:a16="http://schemas.microsoft.com/office/drawing/2014/main" id="{42A17C7F-DD98-FFCD-CCF1-B264196ECAF8}"/>
              </a:ext>
            </a:extLst>
          </p:cNvPr>
          <p:cNvSpPr txBox="1">
            <a:spLocks/>
          </p:cNvSpPr>
          <p:nvPr/>
        </p:nvSpPr>
        <p:spPr>
          <a:xfrm>
            <a:off x="524127" y="4679051"/>
            <a:ext cx="829425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3350" indent="0">
              <a:buSzPts val="1500"/>
              <a:buNone/>
            </a:pP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[1] </a:t>
            </a:r>
            <a:r>
              <a:rPr lang="en-US" altLang="zh-CN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finance.yahoo</a:t>
            </a: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zh-CN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ChatGPT</a:t>
            </a: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on track to surpass 100 million users faster than TikTok or Instagram</a:t>
            </a:r>
          </a:p>
          <a:p>
            <a:pPr marL="133350" indent="0">
              <a:buSzPts val="1500"/>
              <a:buNone/>
            </a:pP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[2] Wayne Xin Zhao et al. A Survey of Large Language Models. </a:t>
            </a:r>
            <a:r>
              <a:rPr lang="en-US" altLang="zh-CN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Arxiv</a:t>
            </a: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2023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21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63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390825"/>
            <a:ext cx="7883608" cy="3255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23850">
              <a:lnSpc>
                <a:spcPct val="150000"/>
              </a:lnSpc>
              <a:buSzPts val="1500"/>
            </a:pPr>
            <a:r>
              <a:rPr lang="en-US" altLang="zh-CN" sz="1600" dirty="0"/>
              <a:t>LLMs show remarkable capabilities in concept understanding, mathematical reasoning, physical principle (maybe, see Sora) and tool usage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CEAF49-084F-DB4F-B09B-54B9DC8FA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7" name="Google Shape;100;p15">
            <a:extLst>
              <a:ext uri="{FF2B5EF4-FFF2-40B4-BE49-F238E27FC236}">
                <a16:creationId xmlns:a16="http://schemas.microsoft.com/office/drawing/2014/main" id="{42A17C7F-DD98-FFCD-CCF1-B264196ECAF8}"/>
              </a:ext>
            </a:extLst>
          </p:cNvPr>
          <p:cNvSpPr txBox="1">
            <a:spLocks/>
          </p:cNvSpPr>
          <p:nvPr/>
        </p:nvSpPr>
        <p:spPr>
          <a:xfrm>
            <a:off x="524127" y="4791589"/>
            <a:ext cx="829425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3350" indent="0">
              <a:buSzPts val="1500"/>
              <a:buNone/>
            </a:pP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[1] https://openai.com/sora</a:t>
            </a:r>
          </a:p>
        </p:txBody>
      </p:sp>
      <p:pic>
        <p:nvPicPr>
          <p:cNvPr id="3" name="video00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BD4158ED-80F8-FBE4-E652-292605F1E4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4496" y="2323416"/>
            <a:ext cx="3957052" cy="22258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8AFC8B-689D-C838-CF1E-35C98E6C80BE}"/>
              </a:ext>
            </a:extLst>
          </p:cNvPr>
          <p:cNvSpPr txBox="1"/>
          <p:nvPr/>
        </p:nvSpPr>
        <p:spPr>
          <a:xfrm>
            <a:off x="4691724" y="4198746"/>
            <a:ext cx="401663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Prompt: A stylish woman walks down a Tokyo street filled with warm glowing neon and animated city signage. She wears a black leather jacket…</a:t>
            </a:r>
            <a:endParaRPr lang="zh-CN" altLang="en-US" sz="1200" dirty="0">
              <a:solidFill>
                <a:schemeClr val="accent1"/>
              </a:solidFill>
              <a:latin typeface="Lato"/>
              <a:cs typeface="Lato"/>
              <a:sym typeface="Lato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E6A251-7837-98FD-3812-B32ACA463C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2859" y="2348922"/>
            <a:ext cx="3152243" cy="24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212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63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390825"/>
            <a:ext cx="7883608" cy="3255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23850">
              <a:lnSpc>
                <a:spcPct val="150000"/>
              </a:lnSpc>
              <a:buSzPts val="1500"/>
            </a:pPr>
            <a:r>
              <a:rPr lang="en-US" altLang="zh-CN" sz="1600" dirty="0"/>
              <a:t>The application of LLMs in the networking field is receiving increasing attention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CEAF49-084F-DB4F-B09B-54B9DC8FA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7" name="Google Shape;100;p15">
            <a:extLst>
              <a:ext uri="{FF2B5EF4-FFF2-40B4-BE49-F238E27FC236}">
                <a16:creationId xmlns:a16="http://schemas.microsoft.com/office/drawing/2014/main" id="{42A17C7F-DD98-FFCD-CCF1-B264196ECAF8}"/>
              </a:ext>
            </a:extLst>
          </p:cNvPr>
          <p:cNvSpPr txBox="1">
            <a:spLocks/>
          </p:cNvSpPr>
          <p:nvPr/>
        </p:nvSpPr>
        <p:spPr>
          <a:xfrm>
            <a:off x="524127" y="4791589"/>
            <a:ext cx="829425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3350" indent="0">
              <a:buSzPts val="1500"/>
              <a:buNone/>
            </a:pP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[1] https://</a:t>
            </a:r>
            <a:r>
              <a:rPr lang="en-US" altLang="zh-CN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conferences.sigcomm.org</a:t>
            </a: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en-US" altLang="zh-CN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hotnets</a:t>
            </a: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/2023/</a:t>
            </a:r>
            <a:r>
              <a:rPr lang="en-US" altLang="zh-CN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program.html</a:t>
            </a:r>
            <a:endParaRPr lang="en-US" altLang="zh-CN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870D3C-8427-10BC-A18D-C72CDBDD3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r="15028"/>
          <a:stretch/>
        </p:blipFill>
        <p:spPr>
          <a:xfrm>
            <a:off x="131211" y="2143432"/>
            <a:ext cx="4221193" cy="22906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B99FAF-CE29-7D61-3B3A-435409DC57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r="29337"/>
          <a:stretch/>
        </p:blipFill>
        <p:spPr>
          <a:xfrm>
            <a:off x="4572000" y="1989258"/>
            <a:ext cx="4395019" cy="24098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FF6DDC-1D93-8598-C496-14CE11394519}"/>
              </a:ext>
            </a:extLst>
          </p:cNvPr>
          <p:cNvSpPr txBox="1"/>
          <p:nvPr/>
        </p:nvSpPr>
        <p:spPr>
          <a:xfrm>
            <a:off x="1380184" y="446913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Related Sessions @ </a:t>
            </a:r>
            <a:r>
              <a:rPr lang="en-US" altLang="zh-CN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HotNets</a:t>
            </a:r>
            <a:r>
              <a:rPr lang="en-US" altLang="zh-CN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2023</a:t>
            </a:r>
            <a:endParaRPr lang="zh-CN" altLang="en-US" dirty="0">
              <a:solidFill>
                <a:schemeClr val="accent1"/>
              </a:solidFill>
              <a:latin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0924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390825"/>
            <a:ext cx="7883608" cy="3255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23850">
              <a:lnSpc>
                <a:spcPct val="150000"/>
              </a:lnSpc>
              <a:buSzPts val="1500"/>
            </a:pPr>
            <a:r>
              <a:rPr lang="en-US" altLang="zh-CN" sz="1600" dirty="0"/>
              <a:t>PROSPER uses LLMs to extract protocol FSM based on IETF RFCs</a:t>
            </a:r>
            <a:endParaRPr lang="en-US" altLang="zh-CN" sz="1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CEAF49-084F-DB4F-B09B-54B9DC8FA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C540E2-0F9C-A273-73A5-2591ED3F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3" y="1811276"/>
            <a:ext cx="7494814" cy="2996255"/>
          </a:xfrm>
          <a:prstGeom prst="rect">
            <a:avLst/>
          </a:prstGeom>
        </p:spPr>
      </p:pic>
      <p:sp>
        <p:nvSpPr>
          <p:cNvPr id="8" name="Google Shape;100;p15">
            <a:extLst>
              <a:ext uri="{FF2B5EF4-FFF2-40B4-BE49-F238E27FC236}">
                <a16:creationId xmlns:a16="http://schemas.microsoft.com/office/drawing/2014/main" id="{C346EF78-A04E-1B57-3F84-4FA166070FEB}"/>
              </a:ext>
            </a:extLst>
          </p:cNvPr>
          <p:cNvSpPr txBox="1">
            <a:spLocks/>
          </p:cNvSpPr>
          <p:nvPr/>
        </p:nvSpPr>
        <p:spPr>
          <a:xfrm>
            <a:off x="524127" y="4791589"/>
            <a:ext cx="829425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3350" indent="0">
              <a:buSzPts val="1500"/>
              <a:buNone/>
            </a:pP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[1] </a:t>
            </a:r>
            <a:r>
              <a:rPr lang="en-US" altLang="zh-CN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Sharhama</a:t>
            </a: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et al. PROSPER: Extracting Protocol Specifications Using Large Language Models. </a:t>
            </a:r>
            <a:r>
              <a:rPr lang="en-US" altLang="zh-CN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HotNets</a:t>
            </a: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2023</a:t>
            </a:r>
          </a:p>
        </p:txBody>
      </p:sp>
      <p:sp>
        <p:nvSpPr>
          <p:cNvPr id="9" name="Google Shape;99;p15">
            <a:extLst>
              <a:ext uri="{FF2B5EF4-FFF2-40B4-BE49-F238E27FC236}">
                <a16:creationId xmlns:a16="http://schemas.microsoft.com/office/drawing/2014/main" id="{0012F39A-E132-FC4C-9993-73FA299B3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63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LLMs for Protocol Understanding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177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390825"/>
            <a:ext cx="7883608" cy="3255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23850">
              <a:lnSpc>
                <a:spcPct val="150000"/>
              </a:lnSpc>
              <a:buSzPts val="1500"/>
            </a:pPr>
            <a:r>
              <a:rPr lang="en-US" altLang="zh-CN" sz="1600" dirty="0"/>
              <a:t>LLM</a:t>
            </a:r>
            <a:r>
              <a:rPr lang="zh-CN" altLang="en-US" sz="1600" dirty="0"/>
              <a:t> </a:t>
            </a:r>
            <a:r>
              <a:rPr lang="en-US" altLang="zh-CN" sz="1600" dirty="0"/>
              <a:t>agents for On-Call Engineer (OCE)  helper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CEAF49-084F-DB4F-B09B-54B9DC8FA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8" name="Google Shape;100;p15">
            <a:extLst>
              <a:ext uri="{FF2B5EF4-FFF2-40B4-BE49-F238E27FC236}">
                <a16:creationId xmlns:a16="http://schemas.microsoft.com/office/drawing/2014/main" id="{C346EF78-A04E-1B57-3F84-4FA166070FEB}"/>
              </a:ext>
            </a:extLst>
          </p:cNvPr>
          <p:cNvSpPr txBox="1">
            <a:spLocks/>
          </p:cNvSpPr>
          <p:nvPr/>
        </p:nvSpPr>
        <p:spPr>
          <a:xfrm>
            <a:off x="524127" y="4791589"/>
            <a:ext cx="829425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3350" indent="0">
              <a:buSzPts val="1500"/>
              <a:buNone/>
            </a:pP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[1] </a:t>
            </a:r>
            <a:r>
              <a:rPr lang="en-US" altLang="zh-CN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Hamadanian</a:t>
            </a: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et al (MIT &amp; Microsoft). A Holistic View of AI-driven Network Incident Management. </a:t>
            </a:r>
            <a:r>
              <a:rPr lang="en-US" altLang="zh-CN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HotNets</a:t>
            </a:r>
            <a:r>
              <a:rPr lang="en-US" altLang="zh-CN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2023</a:t>
            </a:r>
          </a:p>
        </p:txBody>
      </p:sp>
      <p:sp>
        <p:nvSpPr>
          <p:cNvPr id="9" name="Google Shape;99;p15">
            <a:extLst>
              <a:ext uri="{FF2B5EF4-FFF2-40B4-BE49-F238E27FC236}">
                <a16:creationId xmlns:a16="http://schemas.microsoft.com/office/drawing/2014/main" id="{0012F39A-E132-FC4C-9993-73FA299B3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63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LLMs for Incident Management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16D376-15B2-3D98-4677-F303938C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57" y="1948255"/>
            <a:ext cx="6666684" cy="28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6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390825"/>
            <a:ext cx="7883608" cy="3255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23850">
              <a:lnSpc>
                <a:spcPct val="150000"/>
              </a:lnSpc>
              <a:buSzPts val="1500"/>
            </a:pPr>
            <a:r>
              <a:rPr lang="en-US" altLang="zh-CN" sz="1600" dirty="0"/>
              <a:t>The constantly evolving Distributed Denial of Service (DDoS) attacks pose a significant threat to the cyber security</a:t>
            </a:r>
          </a:p>
          <a:p>
            <a:pPr lvl="0" indent="-323850">
              <a:lnSpc>
                <a:spcPct val="150000"/>
              </a:lnSpc>
              <a:buSzPts val="1500"/>
            </a:pPr>
            <a:r>
              <a:rPr lang="en-US" altLang="zh-CN" sz="1600" dirty="0"/>
              <a:t>Existing AI-driven methods achieve impressive performance on DDoS detection, but two limitations hinder them from the more practical application</a:t>
            </a:r>
          </a:p>
          <a:p>
            <a:pPr lvl="1" indent="-323850">
              <a:lnSpc>
                <a:spcPct val="150000"/>
              </a:lnSpc>
              <a:spcBef>
                <a:spcPts val="0"/>
              </a:spcBef>
              <a:buSzPts val="1500"/>
              <a:buChar char="●"/>
            </a:pPr>
            <a:r>
              <a:rPr lang="en-US" altLang="zh-CN" sz="1400" dirty="0"/>
              <a:t>Lack of traffic-dependent explanations of detection results</a:t>
            </a:r>
          </a:p>
          <a:p>
            <a:pPr lvl="1" indent="-323850">
              <a:lnSpc>
                <a:spcPct val="150000"/>
              </a:lnSpc>
              <a:spcBef>
                <a:spcPts val="0"/>
              </a:spcBef>
              <a:buSzPts val="1500"/>
              <a:buChar char="●"/>
            </a:pPr>
            <a:r>
              <a:rPr lang="en-US" altLang="zh-CN" sz="1400" dirty="0"/>
              <a:t>Lack of actionable instructions for mitigation</a:t>
            </a:r>
          </a:p>
          <a:p>
            <a:pPr lvl="1" indent="-323850">
              <a:lnSpc>
                <a:spcPct val="150000"/>
              </a:lnSpc>
              <a:spcBef>
                <a:spcPts val="0"/>
              </a:spcBef>
              <a:buSzPts val="1500"/>
              <a:buChar char="●"/>
            </a:pPr>
            <a:endParaRPr lang="en-US" altLang="zh-CN" sz="1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CEAF49-084F-DB4F-B09B-54B9DC8FA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675101-BC00-C4C5-3DA8-8E9C19EEE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725"/>
          <a:stretch/>
        </p:blipFill>
        <p:spPr>
          <a:xfrm>
            <a:off x="729450" y="3652260"/>
            <a:ext cx="1994085" cy="13987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336A49-D85B-6045-AEAC-DA153CB07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21"/>
          <a:stretch/>
        </p:blipFill>
        <p:spPr>
          <a:xfrm>
            <a:off x="5582823" y="3652260"/>
            <a:ext cx="837644" cy="13987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AF8DCD-51B3-6068-4142-9A0444FB7404}"/>
              </a:ext>
            </a:extLst>
          </p:cNvPr>
          <p:cNvSpPr/>
          <p:nvPr/>
        </p:nvSpPr>
        <p:spPr>
          <a:xfrm>
            <a:off x="3466988" y="4080388"/>
            <a:ext cx="1307690" cy="536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"/>
              </a:rPr>
              <a:t>AI-based </a:t>
            </a:r>
          </a:p>
          <a:p>
            <a:pPr algn="ctr"/>
            <a:r>
              <a:rPr kumimoji="1" lang="en-US" altLang="zh-CN" dirty="0">
                <a:latin typeface=""/>
              </a:rPr>
              <a:t>Classifier</a:t>
            </a:r>
            <a:endParaRPr kumimoji="1" lang="zh-CN" altLang="en-US" dirty="0">
              <a:latin typeface="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1B01555-72A3-CEEB-56C4-CD8ED150C23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723535" y="4348392"/>
            <a:ext cx="743453" cy="3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EE2C4D6-4F19-EFC6-34FB-CCC89C716E80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774678" y="4348392"/>
            <a:ext cx="808145" cy="3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A05EC25-179E-A392-A9D2-A151C496BF13}"/>
              </a:ext>
            </a:extLst>
          </p:cNvPr>
          <p:cNvSpPr txBox="1"/>
          <p:nvPr/>
        </p:nvSpPr>
        <p:spPr>
          <a:xfrm>
            <a:off x="3629035" y="4740006"/>
            <a:ext cx="114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"/>
              </a:rPr>
              <a:t>A Black Box</a:t>
            </a:r>
            <a:endParaRPr kumimoji="1" lang="zh-CN" altLang="en-US" dirty="0">
              <a:latin typeface="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F73C92-7718-CCD0-CD38-B607B37644F9}"/>
              </a:ext>
            </a:extLst>
          </p:cNvPr>
          <p:cNvSpPr/>
          <p:nvPr/>
        </p:nvSpPr>
        <p:spPr>
          <a:xfrm>
            <a:off x="6923025" y="4080387"/>
            <a:ext cx="1307690" cy="5360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2"/>
                </a:solidFill>
                <a:latin typeface=""/>
              </a:rPr>
              <a:t>Any Mitigation Instruction?</a:t>
            </a:r>
            <a:endParaRPr kumimoji="1" lang="zh-CN" altLang="en-US" dirty="0">
              <a:solidFill>
                <a:schemeClr val="bg2"/>
              </a:solidFill>
              <a:latin typeface="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3A53F72-3C33-6791-F075-1B02EEBEF8DD}"/>
              </a:ext>
            </a:extLst>
          </p:cNvPr>
          <p:cNvCxnSpPr>
            <a:stCxn id="4" idx="3"/>
            <a:endCxn id="12" idx="1"/>
          </p:cNvCxnSpPr>
          <p:nvPr/>
        </p:nvCxnSpPr>
        <p:spPr>
          <a:xfrm flipV="1">
            <a:off x="6420467" y="4348391"/>
            <a:ext cx="502558" cy="3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99;p15">
            <a:extLst>
              <a:ext uri="{FF2B5EF4-FFF2-40B4-BE49-F238E27FC236}">
                <a16:creationId xmlns:a16="http://schemas.microsoft.com/office/drawing/2014/main" id="{1C372FDB-4EEA-F642-8234-9CEA262511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630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LLMs for Network Security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787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665866"/>
            <a:ext cx="8414550" cy="857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/>
              <a:t>ShieldGPT</a:t>
            </a:r>
            <a:r>
              <a:rPr lang="en-US" sz="2200" dirty="0"/>
              <a:t>: An LLM-based Framework for DDoS Mitigation</a:t>
            </a:r>
            <a:endParaRPr sz="2200"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390825"/>
            <a:ext cx="7883608" cy="3255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23850">
              <a:lnSpc>
                <a:spcPct val="150000"/>
              </a:lnSpc>
              <a:buSzPts val="1500"/>
            </a:pPr>
            <a:r>
              <a:rPr lang="en-US" altLang="zh-CN" sz="1600" dirty="0" err="1"/>
              <a:t>ShieldGPT</a:t>
            </a:r>
            <a:r>
              <a:rPr lang="en-US" altLang="zh-CN" sz="1600" dirty="0"/>
              <a:t> is used for explanation and mitigation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CEAF49-084F-DB4F-B09B-54B9DC8FA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4AD8101-1274-7564-C4AB-0717D7A21640}"/>
              </a:ext>
            </a:extLst>
          </p:cNvPr>
          <p:cNvSpPr/>
          <p:nvPr/>
        </p:nvSpPr>
        <p:spPr>
          <a:xfrm>
            <a:off x="886809" y="2113608"/>
            <a:ext cx="1449262" cy="431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2"/>
                </a:solidFill>
              </a:rPr>
              <a:t>Raw Traffic</a:t>
            </a:r>
            <a:endParaRPr kumimoji="1" lang="zh-CN" altLang="en-US" dirty="0">
              <a:solidFill>
                <a:schemeClr val="bg2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3D28AED-5E8E-E870-03F6-6793D7915FDE}"/>
              </a:ext>
            </a:extLst>
          </p:cNvPr>
          <p:cNvSpPr/>
          <p:nvPr/>
        </p:nvSpPr>
        <p:spPr>
          <a:xfrm>
            <a:off x="886807" y="4546306"/>
            <a:ext cx="1449263" cy="431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2"/>
                </a:solidFill>
              </a:rPr>
              <a:t>Attack Descriptions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11DEC635-944A-9FDE-8EB7-6D7E6E1AFA53}"/>
              </a:ext>
            </a:extLst>
          </p:cNvPr>
          <p:cNvSpPr/>
          <p:nvPr/>
        </p:nvSpPr>
        <p:spPr>
          <a:xfrm>
            <a:off x="2447449" y="2261346"/>
            <a:ext cx="288673" cy="1874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C06C5F5-43A0-91F5-6BC1-53568EDB8D91}"/>
              </a:ext>
            </a:extLst>
          </p:cNvPr>
          <p:cNvSpPr/>
          <p:nvPr/>
        </p:nvSpPr>
        <p:spPr>
          <a:xfrm>
            <a:off x="886808" y="3940330"/>
            <a:ext cx="1449263" cy="4297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2"/>
                </a:solidFill>
              </a:rPr>
              <a:t>Role </a:t>
            </a:r>
          </a:p>
          <a:p>
            <a:pPr algn="ctr"/>
            <a:r>
              <a:rPr kumimoji="1" lang="en-US" altLang="zh-CN" dirty="0">
                <a:solidFill>
                  <a:schemeClr val="bg2"/>
                </a:solidFill>
              </a:rPr>
              <a:t>Representation</a:t>
            </a:r>
            <a:endParaRPr kumimoji="1" lang="zh-CN" altLang="en-US" dirty="0">
              <a:solidFill>
                <a:schemeClr val="bg2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EA4E993-38DA-4AB6-7F50-180DB45BFAB4}"/>
              </a:ext>
            </a:extLst>
          </p:cNvPr>
          <p:cNvSpPr/>
          <p:nvPr/>
        </p:nvSpPr>
        <p:spPr>
          <a:xfrm>
            <a:off x="2842480" y="2065228"/>
            <a:ext cx="1118507" cy="539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AI-based</a:t>
            </a:r>
          </a:p>
          <a:p>
            <a:pPr algn="ctr"/>
            <a:r>
              <a:rPr kumimoji="1" lang="en-US" altLang="zh-CN" dirty="0"/>
              <a:t>Classifier</a:t>
            </a:r>
            <a:endParaRPr kumimoji="1" lang="zh-CN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41B09AF-165B-04B9-F090-A77DCFE44AFC}"/>
              </a:ext>
            </a:extLst>
          </p:cNvPr>
          <p:cNvSpPr/>
          <p:nvPr/>
        </p:nvSpPr>
        <p:spPr>
          <a:xfrm>
            <a:off x="4410753" y="2113608"/>
            <a:ext cx="1222564" cy="431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2"/>
                </a:solidFill>
              </a:rPr>
              <a:t>Attack tags</a:t>
            </a:r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612F7C77-B249-678E-6EE4-5A8957A1D2A3}"/>
              </a:ext>
            </a:extLst>
          </p:cNvPr>
          <p:cNvSpPr/>
          <p:nvPr/>
        </p:nvSpPr>
        <p:spPr>
          <a:xfrm>
            <a:off x="1541133" y="2596408"/>
            <a:ext cx="140612" cy="432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10CF5EB-CC90-7809-7AB6-A007024975C1}"/>
              </a:ext>
            </a:extLst>
          </p:cNvPr>
          <p:cNvSpPr/>
          <p:nvPr/>
        </p:nvSpPr>
        <p:spPr>
          <a:xfrm>
            <a:off x="886808" y="3062485"/>
            <a:ext cx="1449263" cy="431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2"/>
                </a:solidFill>
              </a:rPr>
              <a:t>Traffic</a:t>
            </a:r>
          </a:p>
          <a:p>
            <a:pPr algn="ctr"/>
            <a:r>
              <a:rPr kumimoji="1" lang="en-US" altLang="zh-CN" dirty="0">
                <a:solidFill>
                  <a:schemeClr val="bg2"/>
                </a:solidFill>
              </a:rPr>
              <a:t>Representation</a:t>
            </a:r>
          </a:p>
        </p:txBody>
      </p:sp>
      <p:pic>
        <p:nvPicPr>
          <p:cNvPr id="17" name="Picture 2" descr="ChatGPT - Wikipedia">
            <a:extLst>
              <a:ext uri="{FF2B5EF4-FFF2-40B4-BE49-F238E27FC236}">
                <a16:creationId xmlns:a16="http://schemas.microsoft.com/office/drawing/2014/main" id="{BC5D76E7-12B5-4460-91B0-1BFC0201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877" y="3365183"/>
            <a:ext cx="923316" cy="92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0E017F97-D263-EAE1-ACF0-41E5BD4B83E7}"/>
              </a:ext>
            </a:extLst>
          </p:cNvPr>
          <p:cNvSpPr/>
          <p:nvPr/>
        </p:nvSpPr>
        <p:spPr>
          <a:xfrm>
            <a:off x="6469370" y="3057288"/>
            <a:ext cx="1449263" cy="431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2"/>
                </a:solidFill>
              </a:rPr>
              <a:t>Attack</a:t>
            </a:r>
          </a:p>
          <a:p>
            <a:pPr algn="ctr"/>
            <a:r>
              <a:rPr kumimoji="1" lang="en-US" altLang="zh-CN" dirty="0">
                <a:solidFill>
                  <a:schemeClr val="bg2"/>
                </a:solidFill>
              </a:rPr>
              <a:t>Explanation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FB8D04F-9778-AE76-6147-65BB51CF69F2}"/>
              </a:ext>
            </a:extLst>
          </p:cNvPr>
          <p:cNvSpPr/>
          <p:nvPr/>
        </p:nvSpPr>
        <p:spPr>
          <a:xfrm>
            <a:off x="6469369" y="4288499"/>
            <a:ext cx="1449263" cy="431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2"/>
                </a:solidFill>
              </a:rPr>
              <a:t>Mitigation</a:t>
            </a:r>
          </a:p>
          <a:p>
            <a:pPr algn="ctr"/>
            <a:r>
              <a:rPr kumimoji="1" lang="en-US" altLang="zh-CN" dirty="0">
                <a:solidFill>
                  <a:schemeClr val="bg2"/>
                </a:solidFill>
              </a:rPr>
              <a:t>Strategies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DB3DE3-C67D-D1A7-51D7-26F9819D9FD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2336071" y="3278385"/>
            <a:ext cx="2229806" cy="5484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90CADC4-38E3-DEE9-40D6-921FDF73CB27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5489193" y="3273188"/>
            <a:ext cx="980177" cy="5536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F67BA3B-C8F3-CE2A-283E-A53BE3F8344B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 flipV="1">
            <a:off x="2336071" y="3826841"/>
            <a:ext cx="2229806" cy="3283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9CD26E5-25C2-5958-FA97-5A13D53FF17C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 flipV="1">
            <a:off x="2336070" y="3826841"/>
            <a:ext cx="2229807" cy="9353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E9F4270-3FAC-CF1E-5DCF-DE8BF157BF7E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>
            <a:off x="5022035" y="2545408"/>
            <a:ext cx="5500" cy="8197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626538A-DAF9-4F56-10FA-84B8A4A3794F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5489193" y="3826841"/>
            <a:ext cx="980176" cy="6775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右箭头 32">
            <a:extLst>
              <a:ext uri="{FF2B5EF4-FFF2-40B4-BE49-F238E27FC236}">
                <a16:creationId xmlns:a16="http://schemas.microsoft.com/office/drawing/2014/main" id="{0D5CC31A-0B40-6532-A838-89606A4A2BD6}"/>
              </a:ext>
            </a:extLst>
          </p:cNvPr>
          <p:cNvSpPr/>
          <p:nvPr/>
        </p:nvSpPr>
        <p:spPr>
          <a:xfrm>
            <a:off x="4039450" y="2249087"/>
            <a:ext cx="288673" cy="1874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/>
              </a:solidFill>
            </a:endParaRPr>
          </a:p>
        </p:txBody>
      </p:sp>
      <p:pic>
        <p:nvPicPr>
          <p:cNvPr id="39" name="图形 38" descr="书籍 纯色填充">
            <a:extLst>
              <a:ext uri="{FF2B5EF4-FFF2-40B4-BE49-F238E27FC236}">
                <a16:creationId xmlns:a16="http://schemas.microsoft.com/office/drawing/2014/main" id="{E11B9D2F-D8C3-BBD3-CA83-1F568DD7C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090" y="4546306"/>
            <a:ext cx="446191" cy="446191"/>
          </a:xfrm>
          <a:prstGeom prst="rect">
            <a:avLst/>
          </a:prstGeom>
        </p:spPr>
      </p:pic>
      <p:pic>
        <p:nvPicPr>
          <p:cNvPr id="43" name="图形 42" descr="条形图 纯色填充">
            <a:extLst>
              <a:ext uri="{FF2B5EF4-FFF2-40B4-BE49-F238E27FC236}">
                <a16:creationId xmlns:a16="http://schemas.microsoft.com/office/drawing/2014/main" id="{45569AF1-34B1-73AD-ACF5-7FA1B8780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383" y="3062947"/>
            <a:ext cx="446191" cy="446191"/>
          </a:xfrm>
          <a:prstGeom prst="rect">
            <a:avLst/>
          </a:prstGeom>
        </p:spPr>
      </p:pic>
      <p:pic>
        <p:nvPicPr>
          <p:cNvPr id="45" name="图形 44" descr="用户 纯色填充">
            <a:extLst>
              <a:ext uri="{FF2B5EF4-FFF2-40B4-BE49-F238E27FC236}">
                <a16:creationId xmlns:a16="http://schemas.microsoft.com/office/drawing/2014/main" id="{FFFCD017-DBE9-D5D2-71AA-7639D2DAE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2381" y="3953861"/>
            <a:ext cx="446191" cy="446191"/>
          </a:xfrm>
          <a:prstGeom prst="rect">
            <a:avLst/>
          </a:prstGeom>
        </p:spPr>
      </p:pic>
      <p:pic>
        <p:nvPicPr>
          <p:cNvPr id="46" name="Picture 4" descr="268,020 Data Moving Icons - Free in SVG, PNG, ICO - IconScout">
            <a:extLst>
              <a:ext uri="{FF2B5EF4-FFF2-40B4-BE49-F238E27FC236}">
                <a16:creationId xmlns:a16="http://schemas.microsoft.com/office/drawing/2014/main" id="{DF06576B-6665-0E18-EEB0-564CC7AD3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3" y="2065228"/>
            <a:ext cx="513956" cy="5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8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665866"/>
            <a:ext cx="8414550" cy="857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/>
              <a:t>ShieldGPT</a:t>
            </a:r>
            <a:r>
              <a:rPr lang="en-US" sz="2200" dirty="0"/>
              <a:t>: An LLM-based Framework for DDoS Mitigation</a:t>
            </a:r>
            <a:endParaRPr sz="2200"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390825"/>
            <a:ext cx="7883608" cy="3255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23850">
              <a:lnSpc>
                <a:spcPct val="150000"/>
              </a:lnSpc>
              <a:buSzPts val="1500"/>
            </a:pPr>
            <a:r>
              <a:rPr lang="en-US" altLang="zh-CN" sz="1600" dirty="0" err="1"/>
              <a:t>ShieldGPT</a:t>
            </a:r>
            <a:r>
              <a:rPr lang="en-US" altLang="zh-CN" sz="1600" dirty="0"/>
              <a:t> can generate traffic-dependent, in-depth attack explanation and actionable mitigation strategies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CEAF49-084F-DB4F-B09B-54B9DC8FA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FAC839-DAE6-8532-6085-850719EB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66" y="2223208"/>
            <a:ext cx="3968088" cy="28278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421919-4978-99F3-DB46-493B7AC71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483" y="2576386"/>
            <a:ext cx="3311067" cy="17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412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25394</TotalTime>
  <Words>454</Words>
  <Application>Microsoft Macintosh PowerPoint</Application>
  <PresentationFormat>全屏显示(16:9)</PresentationFormat>
  <Paragraphs>71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Noto Sans</vt:lpstr>
      <vt:lpstr>Lato</vt:lpstr>
      <vt:lpstr>Arial</vt:lpstr>
      <vt:lpstr>Raleway</vt:lpstr>
      <vt:lpstr>Streamline</vt:lpstr>
      <vt:lpstr>Large Language Model (LLM) for Networking: an Overview</vt:lpstr>
      <vt:lpstr>Background</vt:lpstr>
      <vt:lpstr>Background</vt:lpstr>
      <vt:lpstr>Background</vt:lpstr>
      <vt:lpstr>LLMs for Protocol Understanding</vt:lpstr>
      <vt:lpstr>LLMs for Incident Management</vt:lpstr>
      <vt:lpstr>LLMs for Network Security</vt:lpstr>
      <vt:lpstr>ShieldGPT: An LLM-based Framework for DDoS Mitigation</vt:lpstr>
      <vt:lpstr>ShieldGPT: An LLM-based Framework for DDoS Mitigation</vt:lpstr>
      <vt:lpstr>LLM-in-the-loop Architecture for Networking</vt:lpstr>
      <vt:lpstr>LLM-in-the-loop Architecture for Networking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User Behavior for Vertical Search: Images, Apps and Products</dc:title>
  <cp:lastModifiedBy>晓晖 谢</cp:lastModifiedBy>
  <cp:revision>1290</cp:revision>
  <dcterms:modified xsi:type="dcterms:W3CDTF">2024-03-20T08:22:29Z</dcterms:modified>
</cp:coreProperties>
</file>